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73" r:id="rId5"/>
    <p:sldId id="261" r:id="rId6"/>
    <p:sldId id="274" r:id="rId7"/>
    <p:sldId id="258" r:id="rId8"/>
    <p:sldId id="268" r:id="rId9"/>
    <p:sldId id="270" r:id="rId10"/>
    <p:sldId id="271" r:id="rId11"/>
    <p:sldId id="272" r:id="rId12"/>
    <p:sldId id="259" r:id="rId13"/>
    <p:sldId id="263" r:id="rId14"/>
    <p:sldId id="264" r:id="rId15"/>
    <p:sldId id="275" r:id="rId16"/>
    <p:sldId id="276" r:id="rId17"/>
    <p:sldId id="265" r:id="rId18"/>
    <p:sldId id="266" r:id="rId19"/>
    <p:sldId id="277" r:id="rId20"/>
  </p:sldIdLst>
  <p:sldSz cx="14630400" cy="8229600"/>
  <p:notesSz cx="8229600" cy="14630400"/>
  <p:embeddedFontLst>
    <p:embeddedFont>
      <p:font typeface="Bitter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6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FCC01-3DBD-57B2-6AF3-AB7DBD5A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BF032-7660-9F8E-6D26-FBAB44CF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807F7-C42D-C1D2-32AC-2AE0ED058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8701-0488-6E0C-0B3B-FBB7E5EF7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70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7A4F9-BFC0-2EB6-260F-92EFF985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1A837-7DA9-D0CF-A5D9-056B25E05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1AD2A-53FA-F47D-15EA-3067AE5BD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07878-ACB5-D46B-5B12-EEBBA9139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5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50779-F042-56CA-1B8D-F24F01F0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47275-D37E-0FE5-65B5-16D58E763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FA05-BFC7-7C1D-E567-69DAA1BCD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6B507-E80F-526F-F6F2-A8B11E6FAB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renato-silva-portilla/" TargetMode="External"/><Relationship Id="rId4" Type="http://schemas.openxmlformats.org/officeDocument/2006/relationships/hyperlink" Target="https://github.com/RenatoMate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Wine Quality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End-to-end data science case study exploring physicochemical drivers of wine quality across +5,000 sample records of red and white wine. We identify chemical correlations, segment wines by profile, and set benchmarks for decision-making on wine quality production.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4773-FDB3-CC48-E35D-131E89E4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977416-663A-4E86-D99A-6CA4B8A9EC27}"/>
              </a:ext>
            </a:extLst>
          </p:cNvPr>
          <p:cNvSpPr/>
          <p:nvPr/>
        </p:nvSpPr>
        <p:spPr>
          <a:xfrm>
            <a:off x="784384" y="627459"/>
            <a:ext cx="13057083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/>
              <a:t>D</a:t>
            </a:r>
            <a:r>
              <a:rPr lang="en-US" sz="3600" dirty="0">
                <a:effectLst/>
              </a:rPr>
              <a:t>istributions of Highly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orrelated </a:t>
            </a:r>
            <a:r>
              <a:rPr lang="en-US" sz="3600" dirty="0"/>
              <a:t>V</a:t>
            </a:r>
            <a:r>
              <a:rPr lang="en-US" sz="3600" dirty="0">
                <a:effectLst/>
              </a:rPr>
              <a:t>ariables </a:t>
            </a:r>
            <a:r>
              <a:rPr lang="en-US" sz="3600" dirty="0"/>
              <a:t>w</a:t>
            </a:r>
            <a:r>
              <a:rPr lang="en-US" sz="3600" dirty="0">
                <a:effectLst/>
              </a:rPr>
              <a:t>ith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onsumer </a:t>
            </a:r>
            <a:r>
              <a:rPr lang="en-US" sz="3600" dirty="0"/>
              <a:t>S</a:t>
            </a:r>
            <a:r>
              <a:rPr lang="en-US" sz="3600" dirty="0">
                <a:effectLst/>
              </a:rPr>
              <a:t>cores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.</a:t>
            </a:r>
            <a:endParaRPr lang="en-US" sz="3600" dirty="0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F941C790-CC91-7ADD-4E73-42771C0B3AA1}"/>
              </a:ext>
            </a:extLst>
          </p:cNvPr>
          <p:cNvSpPr/>
          <p:nvPr/>
        </p:nvSpPr>
        <p:spPr>
          <a:xfrm>
            <a:off x="784385" y="2938651"/>
            <a:ext cx="21644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Boxplots White:</a:t>
            </a:r>
            <a:endParaRPr lang="en-US" sz="22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37088A5-8A16-87E9-47B0-3C8E0D223494}"/>
              </a:ext>
            </a:extLst>
          </p:cNvPr>
          <p:cNvSpPr/>
          <p:nvPr/>
        </p:nvSpPr>
        <p:spPr>
          <a:xfrm>
            <a:off x="784385" y="3315049"/>
            <a:ext cx="3036501" cy="1599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pH rise with higher scores; density and chlorides peak in low-quality wines.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6D1D72-55CE-E713-448E-5E874DC9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1327785"/>
            <a:ext cx="10020581" cy="55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91B52-2B0A-75C3-2220-C9E2E35B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1AB3F6-8110-6D92-BF07-007ECEC1B63C}"/>
              </a:ext>
            </a:extLst>
          </p:cNvPr>
          <p:cNvSpPr/>
          <p:nvPr/>
        </p:nvSpPr>
        <p:spPr>
          <a:xfrm>
            <a:off x="784384" y="627459"/>
            <a:ext cx="1306163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Between Chemical Variables</a:t>
            </a:r>
            <a:endParaRPr lang="en-US" sz="36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4B0D493-489B-907D-6642-8D4D67E6B9AA}"/>
              </a:ext>
            </a:extLst>
          </p:cNvPr>
          <p:cNvSpPr/>
          <p:nvPr/>
        </p:nvSpPr>
        <p:spPr>
          <a:xfrm>
            <a:off x="784384" y="6770211"/>
            <a:ext cx="6530815" cy="115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        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Alcohol-negative relationship with most variables, while density keep positive trend with minerals and ions. 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44AABF7-D007-249B-2D61-BF068D8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4" y="1327785"/>
            <a:ext cx="6530816" cy="53433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1E522A9-4A8F-7F29-5492-36D38E2BD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27785"/>
            <a:ext cx="6530816" cy="5343395"/>
          </a:xfrm>
          <a:prstGeom prst="rect">
            <a:avLst/>
          </a:prstGeom>
        </p:spPr>
      </p:pic>
      <p:sp>
        <p:nvSpPr>
          <p:cNvPr id="20" name="Text 7">
            <a:extLst>
              <a:ext uri="{FF2B5EF4-FFF2-40B4-BE49-F238E27FC236}">
                <a16:creationId xmlns:a16="http://schemas.microsoft.com/office/drawing/2014/main" id="{614A0DD0-1368-267B-65DF-46AC371E5B38}"/>
              </a:ext>
            </a:extLst>
          </p:cNvPr>
          <p:cNvSpPr/>
          <p:nvPr/>
        </p:nvSpPr>
        <p:spPr>
          <a:xfrm>
            <a:off x="7315200" y="6770212"/>
            <a:ext cx="6530816" cy="115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negative relationship with alcohol, while density keep positive trend with minerals and 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7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1283018"/>
            <a:ext cx="13133784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Analysis &amp; Chemical Summary Insights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48308" y="2197298"/>
            <a:ext cx="13133784" cy="4749165"/>
          </a:xfrm>
          <a:prstGeom prst="roundRect">
            <a:avLst>
              <a:gd name="adj" fmla="val 16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5928" y="2204918"/>
            <a:ext cx="13117116" cy="486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47737" y="2308265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323403" y="2308265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Correlation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695259" y="2308265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Explanation (Red &amp; White)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55928" y="269164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47737" y="279499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323403" y="279499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Negative (density)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95259" y="279499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Ethanol lowers density; proxy for ripeness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5928" y="3178373"/>
            <a:ext cx="13117116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47737" y="328172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323403" y="328172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Slight Positive (chlorides/density)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9695259" y="3281720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for stabilization; tracks with mineral ions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5928" y="394513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47737" y="404848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323403" y="404848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 (alcohol/sulphates)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695259" y="404848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Indicates microbial/fermentation stress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5928" y="4431863"/>
            <a:ext cx="13117116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47737" y="453521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SO₂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323403" y="453521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95259" y="4535210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Reflects winemaker additions more than chemistry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55928" y="519862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47737" y="530197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5323403" y="530197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695259" y="530197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Reflects soil/mineral/underripeness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55928" y="5685353"/>
            <a:ext cx="13117116" cy="486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47737" y="578870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 (White only)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5323403" y="578870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Weak/Complex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9695259" y="578870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Controlled via acidification in white wines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55928" y="6172081"/>
            <a:ext cx="13117116" cy="7667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47737" y="6275427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5323403" y="6275427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Negative (alcohol)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9695259" y="6275427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dissolved solids dominate density in whites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7626"/>
            <a:ext cx="755642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Associated Features with Quality score by Wine 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92084"/>
            <a:ext cx="35015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Sulphates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Volatile Acidity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Chlorides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Citric Acid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292084"/>
            <a:ext cx="35015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pH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Density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Chlorides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Total Sulfur Dioxide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2386" y="247265"/>
            <a:ext cx="10686577" cy="846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00"/>
              </a:lnSpc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Dimensionality Reduction </a:t>
            </a:r>
            <a:r>
              <a:rPr lang="en-US" sz="2800" dirty="0"/>
              <a:t>- </a:t>
            </a: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PCA Interpretation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1942386" y="894444"/>
            <a:ext cx="350401" cy="350401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99705" y="862848"/>
            <a:ext cx="285059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PC1 — Ripeness &amp; Fermentation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399705" y="1170148"/>
            <a:ext cx="484870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alcohol, low density, high citric acid &amp; sulphates, low volatile acidity → higher quality.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7381994" y="905080"/>
            <a:ext cx="350401" cy="350401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39313" y="862848"/>
            <a:ext cx="280035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PC2 — Processing/Stabilization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39313" y="1170148"/>
            <a:ext cx="484870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sulfur dioxide, more residual sugar, higher density → processing/stability axis.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86" y="1666878"/>
            <a:ext cx="10745629" cy="5892875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4910589" y="3441406"/>
            <a:ext cx="2071831" cy="61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Processing/Stabilization</a:t>
            </a:r>
            <a:endParaRPr lang="en-US" sz="15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087" y="5135864"/>
            <a:ext cx="300577" cy="30057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889118" y="5643760"/>
            <a:ext cx="2071830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Ripeness &amp; Low Processing</a:t>
            </a:r>
            <a:endParaRPr lang="en-US" sz="15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896" y="5142238"/>
            <a:ext cx="300577" cy="30057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892271" y="3532728"/>
            <a:ext cx="2071830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Ripeness + High Processing</a:t>
            </a:r>
            <a:endParaRPr lang="en-US" sz="15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3896" y="3156286"/>
            <a:ext cx="300577" cy="30057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74128" y="5643760"/>
            <a:ext cx="2071831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Ripeness &amp; Fermentation</a:t>
            </a:r>
            <a:endParaRPr lang="en-US" sz="15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4745" y="3156286"/>
            <a:ext cx="300577" cy="30057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942386" y="7559754"/>
            <a:ext cx="1074562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Wines with high PC1 and low PC2 consistently score higher.</a:t>
            </a:r>
            <a:endParaRPr lang="en-US" sz="1200" b="1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772AEEA9-6532-0D57-6B0B-4A6D87CFB822}"/>
              </a:ext>
            </a:extLst>
          </p:cNvPr>
          <p:cNvSpPr/>
          <p:nvPr/>
        </p:nvSpPr>
        <p:spPr>
          <a:xfrm>
            <a:off x="10463731" y="4270113"/>
            <a:ext cx="2305971" cy="778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 Ripeness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&amp; Fermentation</a:t>
            </a:r>
            <a:endParaRPr lang="en-US" sz="19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4FB1CEEA-6D5C-38DA-0518-9F99C881C0E7}"/>
              </a:ext>
            </a:extLst>
          </p:cNvPr>
          <p:cNvSpPr/>
          <p:nvPr/>
        </p:nvSpPr>
        <p:spPr>
          <a:xfrm>
            <a:off x="2265528" y="4248815"/>
            <a:ext cx="1786269" cy="821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 Ripeness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&amp; Fermentation</a:t>
            </a:r>
            <a:endParaRPr lang="en-US" sz="19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9C394281-4539-392F-55E3-7DEA6FC6CFAD}"/>
              </a:ext>
            </a:extLst>
          </p:cNvPr>
          <p:cNvSpPr/>
          <p:nvPr/>
        </p:nvSpPr>
        <p:spPr>
          <a:xfrm>
            <a:off x="6306122" y="6759012"/>
            <a:ext cx="2018156" cy="905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 Processing/Stabilization</a:t>
            </a:r>
            <a:endParaRPr lang="en-US" sz="19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F9FFD03B-EE4B-6CA0-02F9-7B2B9AF41FCB}"/>
              </a:ext>
            </a:extLst>
          </p:cNvPr>
          <p:cNvSpPr/>
          <p:nvPr/>
        </p:nvSpPr>
        <p:spPr>
          <a:xfrm>
            <a:off x="6306122" y="1560948"/>
            <a:ext cx="2018157" cy="905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 Processing/Stabilization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29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99" y="2535087"/>
            <a:ext cx="7398901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K-Means Clustering Methodology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57999" y="3142749"/>
            <a:ext cx="13154144" cy="1162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determine the optimal number of clusters for both the red and white wine datasets, unsupervised K-Means clustering analysis was conducted. This involved employing two widely recognized methods: </a:t>
            </a:r>
          </a:p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Elbow method.</a:t>
            </a:r>
          </a:p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Silhouette analysis.</a:t>
            </a:r>
            <a:endParaRPr lang="en-US" sz="1500" dirty="0"/>
          </a:p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38067" y="4362479"/>
            <a:ext cx="6497003" cy="3080775"/>
          </a:xfrm>
          <a:prstGeom prst="roundRect">
            <a:avLst>
              <a:gd name="adj" fmla="val 338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6307" y="4560719"/>
            <a:ext cx="571857" cy="571857"/>
          </a:xfrm>
          <a:prstGeom prst="roundRect">
            <a:avLst>
              <a:gd name="adj" fmla="val 15988412"/>
            </a:avLst>
          </a:prstGeom>
          <a:solidFill>
            <a:srgbClr val="D2600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588" y="4717881"/>
            <a:ext cx="257294" cy="2572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307" y="5292715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Elbow Method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36307" y="5686574"/>
            <a:ext cx="2742557" cy="1671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the "elbow point" in the WCSS curve where adding more clusters provides diminishing returns, indicating the optimal number of clusters.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395209" y="4362480"/>
            <a:ext cx="6497003" cy="3080774"/>
          </a:xfrm>
          <a:prstGeom prst="roundRect">
            <a:avLst>
              <a:gd name="adj" fmla="val 338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93448" y="4560719"/>
            <a:ext cx="571857" cy="571857"/>
          </a:xfrm>
          <a:prstGeom prst="roundRect">
            <a:avLst>
              <a:gd name="adj" fmla="val 15988412"/>
            </a:avLst>
          </a:prstGeom>
          <a:solidFill>
            <a:srgbClr val="D2600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0730" y="4717881"/>
            <a:ext cx="257294" cy="25729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3448" y="5292715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Silhouette Analysis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593448" y="5686574"/>
            <a:ext cx="2589860" cy="841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cluster cohesion and separation, with scores ranging from -1 to 1. Higher values indicate better-defined and well-separated clusters.</a:t>
            </a:r>
            <a:endParaRPr lang="en-US" sz="15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AF00560-6599-D0DF-ABF2-F842BDED6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305" y="4315700"/>
            <a:ext cx="3548765" cy="3080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54C896-D5E6-487C-3E54-27C4D1664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206" y="4315700"/>
            <a:ext cx="3677005" cy="31275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07181" y="438269"/>
            <a:ext cx="47484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K-Means Clustering Results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07181" y="1094184"/>
            <a:ext cx="10216039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the Elbow method and silhouette analysis, 3 clusters were identified as optimal for both datasets.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2207181" y="1398627"/>
            <a:ext cx="5059680" cy="811411"/>
          </a:xfrm>
          <a:prstGeom prst="roundRect">
            <a:avLst>
              <a:gd name="adj" fmla="val 766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370415" y="1561862"/>
            <a:ext cx="185070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Clusters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370415" y="1851065"/>
            <a:ext cx="4733211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clusters with Silhouette Score of 0.377.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63420" y="1398627"/>
            <a:ext cx="5059799" cy="811411"/>
          </a:xfrm>
          <a:prstGeom prst="roundRect">
            <a:avLst>
              <a:gd name="adj" fmla="val 766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26655" y="1561862"/>
            <a:ext cx="185070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Clusters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26655" y="1851065"/>
            <a:ext cx="473333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clusters with Silhouette Score of 0.378.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2207181" y="2415302"/>
            <a:ext cx="194190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Clusters Plot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03438" y="2415302"/>
            <a:ext cx="21395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Clusters Plot</a:t>
            </a:r>
            <a:endParaRPr lang="en-US" sz="14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4B3403-5C1B-1DB3-D4EB-C412C8EC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81" y="2851785"/>
            <a:ext cx="5059680" cy="37947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B5C577-A821-B2B2-EEC0-BADD529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539" y="2851785"/>
            <a:ext cx="5059681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324"/>
            <a:ext cx="9079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noProof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Cluster Benchmarks (Top Clusters)</a:t>
            </a:r>
            <a:endParaRPr lang="en-US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02731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noProof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Cluster #0</a:t>
            </a:r>
            <a:endParaRPr lang="en-US" sz="220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5863471"/>
            <a:ext cx="6379607" cy="145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mean score 5.95, and highest distribution of</a:t>
            </a:r>
            <a:r>
              <a:rPr lang="en-US" sz="1600" noProof="0" dirty="0"/>
              <a:t> </a:t>
            </a: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wines (score above 7) with 118 register samples. Benchmarks: Alcohol &gt; 10.6%, Sulphates &gt; 0.75 g/L, VA &lt; 0.41 g/L, Chlorides &lt; 0.10 g/L.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02731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noProof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Cluster #0</a:t>
            </a:r>
            <a:endParaRPr lang="en-US" sz="2200" noProof="0" dirty="0"/>
          </a:p>
        </p:txBody>
      </p:sp>
      <p:sp>
        <p:nvSpPr>
          <p:cNvPr id="8" name="Text 4"/>
          <p:cNvSpPr/>
          <p:nvPr/>
        </p:nvSpPr>
        <p:spPr>
          <a:xfrm>
            <a:off x="7456884" y="5863471"/>
            <a:ext cx="6379726" cy="145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mean score 6.17,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highest distribution of</a:t>
            </a:r>
            <a:r>
              <a:rPr lang="en-US" sz="1600" dirty="0"/>
              <a:t>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wines (score above 7) with </a:t>
            </a:r>
            <a:r>
              <a:rPr lang="es-EC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169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samples. Benchmarks: Alcohol &gt; 11.2%, Sulphates &gt; </a:t>
            </a: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0.51 g/L, VA &lt; 0.28 g/L, Chlorides &lt; 0.04 g/L.</a:t>
            </a:r>
            <a:endParaRPr lang="en-US" sz="1750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252" y="850344"/>
            <a:ext cx="6498312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Actionable Chemical Targets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252" y="1798201"/>
            <a:ext cx="1326189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Practical thresholds derived from clusters 0 to guide winemaking decisions: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4252" y="2278856"/>
            <a:ext cx="13261896" cy="5100399"/>
          </a:xfrm>
          <a:prstGeom prst="roundRect">
            <a:avLst>
              <a:gd name="adj" fmla="val 16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1872" y="2286476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87492" y="2395180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395079" y="2395180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Benchmark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766459" y="2395180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 Benchmark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91872" y="2794992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7492" y="2903696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(%)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395079" y="2903696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10.6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66459" y="2903696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11.2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91872" y="3303508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87492" y="3412212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 (g/L)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395079" y="3412212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0.75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66459" y="3412212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0.51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91872" y="3812024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87492" y="3920728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Citric Acid (g/L)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95079" y="3920728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0.48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766459" y="3920728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0.28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91872" y="4320540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87492" y="4429244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 (g/L)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395079" y="4429244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0.41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766459" y="4429244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0.28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91872" y="4829056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87492" y="4937760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 (g/L)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395079" y="4937760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0.10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766459" y="4937760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0.04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91872" y="5337572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7492" y="5446276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5395079" y="5446276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3.18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9766459" y="5446276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3.31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691872" y="5846088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87492" y="5954792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5395079" y="5954792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0.9978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9766459" y="5954792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0.9920</a:t>
            </a:r>
            <a:endParaRPr lang="en-US" sz="1500" dirty="0"/>
          </a:p>
        </p:txBody>
      </p:sp>
      <p:sp>
        <p:nvSpPr>
          <p:cNvPr id="37" name="Shape 35"/>
          <p:cNvSpPr/>
          <p:nvPr/>
        </p:nvSpPr>
        <p:spPr>
          <a:xfrm>
            <a:off x="691872" y="6354604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87492" y="6463308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SO₂ (mg/L)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5395079" y="6463308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30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9766459" y="6463308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123</a:t>
            </a:r>
            <a:endParaRPr lang="en-US" sz="1500" dirty="0"/>
          </a:p>
        </p:txBody>
      </p:sp>
      <p:sp>
        <p:nvSpPr>
          <p:cNvPr id="41" name="Shape 39"/>
          <p:cNvSpPr/>
          <p:nvPr/>
        </p:nvSpPr>
        <p:spPr>
          <a:xfrm>
            <a:off x="691872" y="6863120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87492" y="6971824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Residual Sugar (g/L)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5395079" y="6971824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2.6</a:t>
            </a:r>
            <a:endParaRPr lang="en-US" sz="1500" dirty="0"/>
          </a:p>
        </p:txBody>
      </p:sp>
      <p:sp>
        <p:nvSpPr>
          <p:cNvPr id="44" name="Text 42"/>
          <p:cNvSpPr/>
          <p:nvPr/>
        </p:nvSpPr>
        <p:spPr>
          <a:xfrm>
            <a:off x="9766459" y="6971824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3.4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703778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829" y="1639491"/>
            <a:ext cx="76883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 to this analysis. Your engagement and interest are greatly appreciated!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829" y="2491621"/>
            <a:ext cx="76883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a more detailed exploration of this analysis, please visit my GitHub repository: </a:t>
            </a: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github.com/RenatoMateo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7829" y="3415189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Contact Information</a:t>
            </a:r>
            <a:endParaRPr lang="en-US" sz="2450" dirty="0"/>
          </a:p>
        </p:txBody>
      </p:sp>
      <p:sp>
        <p:nvSpPr>
          <p:cNvPr id="7" name="Shape 4"/>
          <p:cNvSpPr/>
          <p:nvPr/>
        </p:nvSpPr>
        <p:spPr>
          <a:xfrm>
            <a:off x="727829" y="4090988"/>
            <a:ext cx="7688342" cy="2055257"/>
          </a:xfrm>
          <a:prstGeom prst="roundRect">
            <a:avLst>
              <a:gd name="adj" fmla="val 42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430649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Name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745593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Renato Silva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3332" y="5178743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+971 58 506 5918.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3332" y="5611892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rmsilvap@bu.edu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829" y="6336863"/>
            <a:ext cx="7688342" cy="1188958"/>
          </a:xfrm>
          <a:prstGeom prst="roundRect">
            <a:avLst>
              <a:gd name="adj" fmla="val 73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3332" y="655236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LinkedIn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43332" y="6991469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linkedin.com/in/renato-silva-portilla/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303508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Objectives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73510"/>
            <a:ext cx="646640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9484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Analyze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49666"/>
            <a:ext cx="6023729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chemical features that impact expert and consumer quality ratings.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5808" y="4273510"/>
            <a:ext cx="646652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7145" y="449484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Segment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7145" y="4949666"/>
            <a:ext cx="6023848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Cluster wines by chemical profile and relate segments to quality scores.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36469"/>
            <a:ext cx="646640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57806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Benchmark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12625"/>
            <a:ext cx="6023729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actionable chemical thresholds winemakers can target.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Datasets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889653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Datasets from the UCI Machine Learning Repository containing 12 physicochemical features and expert quality ratings for thousands of red and white wines.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4738568"/>
            <a:ext cx="8351996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Wine: winequality-red.csv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 Wine: winequality-white.csv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897493"/>
            <a:ext cx="52479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Overview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631156"/>
            <a:ext cx="4198263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Features</a:t>
            </a:r>
            <a:endParaRPr lang="en-US" sz="3300" dirty="0"/>
          </a:p>
        </p:txBody>
      </p:sp>
      <p:sp>
        <p:nvSpPr>
          <p:cNvPr id="4" name="Shape 2"/>
          <p:cNvSpPr/>
          <p:nvPr/>
        </p:nvSpPr>
        <p:spPr>
          <a:xfrm>
            <a:off x="734616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1033701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 acidity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02555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7" name="Text 5"/>
          <p:cNvSpPr/>
          <p:nvPr/>
        </p:nvSpPr>
        <p:spPr>
          <a:xfrm>
            <a:off x="5501640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9670494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9969579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citric acid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34616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1033701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residual sugar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02555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5501640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670494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9969579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sulfur dioxide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4616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1033701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sulfur dioxide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5202555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9" name="Text 17"/>
          <p:cNvSpPr/>
          <p:nvPr/>
        </p:nvSpPr>
        <p:spPr>
          <a:xfrm>
            <a:off x="5501640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9670494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9969579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34616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3" name="Text 21"/>
          <p:cNvSpPr/>
          <p:nvPr/>
        </p:nvSpPr>
        <p:spPr>
          <a:xfrm>
            <a:off x="1033701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5202555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5" name="Text 23"/>
          <p:cNvSpPr/>
          <p:nvPr/>
        </p:nvSpPr>
        <p:spPr>
          <a:xfrm>
            <a:off x="5501640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9670494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7" name="Text 25"/>
          <p:cNvSpPr/>
          <p:nvPr/>
        </p:nvSpPr>
        <p:spPr>
          <a:xfrm>
            <a:off x="9969579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734616" y="5294234"/>
            <a:ext cx="13161169" cy="1496020"/>
          </a:xfrm>
          <a:prstGeom prst="roundRect">
            <a:avLst>
              <a:gd name="adj" fmla="val 5893"/>
            </a:avLst>
          </a:prstGeom>
          <a:solidFill>
            <a:srgbClr val="FAD3B8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5609036"/>
            <a:ext cx="262295" cy="209907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416725" y="5540813"/>
            <a:ext cx="12269152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practical purposes, the original </a:t>
            </a: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variable was renamed to </a:t>
            </a: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consumer_score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Although this score represents the median evaluation of expert sommeliers, it is treated in this study as a proxy for aggregated consumer preference, following the assumption that expert quality assessments are aligned with general consumer perception.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7597"/>
            <a:ext cx="7610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Techniques &amp; Workflow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900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 &amp; EDA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numpy, seaborn, matplotlib — distributions, missing values, outliers.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8900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90004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&amp;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38042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relationships analyzed in chemistry context.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8900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90004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73475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PCA to summarize chemistry into interpretable axes.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1317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k-Means, silhouette, elbow method to segment wines.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8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68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examination of the wine datasets revealed a high level of data integrity, with key observations regarding missing values and duplicate entries.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63310" y="3147298"/>
            <a:ext cx="60960" cy="164008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s-EC" dirty="0"/>
          </a:p>
        </p:txBody>
      </p:sp>
      <p:sp>
        <p:nvSpPr>
          <p:cNvPr id="5" name="Text 3"/>
          <p:cNvSpPr/>
          <p:nvPr/>
        </p:nvSpPr>
        <p:spPr>
          <a:xfrm>
            <a:off x="1081564" y="3177778"/>
            <a:ext cx="3236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 Missing Values (NaN)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1564" y="3668197"/>
            <a:ext cx="60918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red and white wine datasets were complete, with no NaN values detected across any chemical features or quality scores.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404" y="3147298"/>
            <a:ext cx="60960" cy="164008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s-EC" dirty="0"/>
          </a:p>
        </p:txBody>
      </p:sp>
      <p:sp>
        <p:nvSpPr>
          <p:cNvPr id="8" name="Text 6"/>
          <p:cNvSpPr/>
          <p:nvPr/>
        </p:nvSpPr>
        <p:spPr>
          <a:xfrm>
            <a:off x="7744658" y="3177778"/>
            <a:ext cx="3648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Duplicate Entries Identified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44658" y="3668197"/>
            <a:ext cx="6091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no missing data was found, a significant number of duplicate rows were present: </a:t>
            </a:r>
            <a:r>
              <a:rPr lang="en-US" sz="175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240 in red wine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175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937 in white wine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datasets.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012055"/>
            <a:ext cx="13042821" cy="17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duplicates are not indicative of data entry errors but rather represent instances of wines sharing identical chemical profiles and consumer quality ratings.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Given that these profiles are valid and contribute to the overall statistical representation of wine characteristics, they were intentionally retained in the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003"/>
            <a:ext cx="8408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7508"/>
            <a:ext cx="55065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Quality Score Distribution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10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55789"/>
            <a:ext cx="6244709" cy="114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 of 1599 testing wine records (rows).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~83% score 5–6 (acceptable to good).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~1% reach very high scores (7–9).</a:t>
            </a:r>
          </a:p>
        </p:txBody>
      </p:sp>
      <p:sp>
        <p:nvSpPr>
          <p:cNvPr id="6" name="Text 4"/>
          <p:cNvSpPr/>
          <p:nvPr/>
        </p:nvSpPr>
        <p:spPr>
          <a:xfrm>
            <a:off x="7599521" y="310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1901" y="3455789"/>
            <a:ext cx="6244709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 of 4898 testing records (rows).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~75% score 5–6 (acceptable to good). 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4% reach 7–9 (slightly higher than red).</a:t>
            </a: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5C4227B6-1DD1-80FF-718B-C6907067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2123"/>
            <a:ext cx="4405531" cy="2722738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DA7279E-10AF-1680-37DF-D636E0958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4602123"/>
            <a:ext cx="4405531" cy="2722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28399"/>
            <a:ext cx="13119378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With Consumer Score Analysis (Spearman)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92373" y="1441252"/>
            <a:ext cx="1311937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Spearman correlations reveal monotonic relationships between chemistry and consumer scores — useful for ordinal score interpretation.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92373" y="2758975"/>
            <a:ext cx="4290179" cy="1690330"/>
          </a:xfrm>
          <a:prstGeom prst="roundRect">
            <a:avLst>
              <a:gd name="adj" fmla="val 47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3095" y="2836627"/>
            <a:ext cx="296001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— Key Correlates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53095" y="3127849"/>
            <a:ext cx="3894892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&amp; sulphates: positive with consumer score. Volatile acidity, chlorides, total SO₂: negative.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92373" y="4660701"/>
            <a:ext cx="4290179" cy="1410772"/>
          </a:xfrm>
          <a:prstGeom prst="roundRect">
            <a:avLst>
              <a:gd name="adj" fmla="val 56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3095" y="4718692"/>
            <a:ext cx="321397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— Key Correlates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53095" y="5015753"/>
            <a:ext cx="389489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&amp; pH: positive. Density, chlorides, total SO₂: strong negatives.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18" y="2079188"/>
            <a:ext cx="8365212" cy="47402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517118" y="6998613"/>
            <a:ext cx="836521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Interpretation ties chemistry to perception: alcohol often signals ripeness and body; volatile acidity and chlorides associate with lower perceived quality.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1BD4E-E97C-B11C-4FBE-7FF27DAE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C4BA14-0C7C-29C0-FBFE-DC6527F35A68}"/>
              </a:ext>
            </a:extLst>
          </p:cNvPr>
          <p:cNvSpPr/>
          <p:nvPr/>
        </p:nvSpPr>
        <p:spPr>
          <a:xfrm>
            <a:off x="784384" y="627459"/>
            <a:ext cx="13061631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/>
              <a:t>D</a:t>
            </a:r>
            <a:r>
              <a:rPr lang="en-US" sz="3600" dirty="0">
                <a:effectLst/>
              </a:rPr>
              <a:t>istributions of Highly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orrelated </a:t>
            </a:r>
            <a:r>
              <a:rPr lang="en-US" sz="3600" dirty="0"/>
              <a:t>V</a:t>
            </a:r>
            <a:r>
              <a:rPr lang="en-US" sz="3600" dirty="0">
                <a:effectLst/>
              </a:rPr>
              <a:t>ariables </a:t>
            </a:r>
            <a:r>
              <a:rPr lang="en-US" sz="3600" dirty="0"/>
              <a:t>w</a:t>
            </a:r>
            <a:r>
              <a:rPr lang="en-US" sz="3600" dirty="0">
                <a:effectLst/>
              </a:rPr>
              <a:t>ith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onsumer </a:t>
            </a:r>
            <a:r>
              <a:rPr lang="en-US" sz="3600" dirty="0"/>
              <a:t>S</a:t>
            </a:r>
            <a:r>
              <a:rPr lang="en-US" sz="3600" dirty="0">
                <a:effectLst/>
              </a:rPr>
              <a:t>cores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.</a:t>
            </a:r>
            <a:endParaRPr lang="en-US" sz="3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B3FA39-2CDE-5612-27D5-06060F801239}"/>
              </a:ext>
            </a:extLst>
          </p:cNvPr>
          <p:cNvSpPr/>
          <p:nvPr/>
        </p:nvSpPr>
        <p:spPr>
          <a:xfrm>
            <a:off x="784385" y="3072252"/>
            <a:ext cx="186084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Boxplots Red:</a:t>
            </a:r>
            <a:endParaRPr lang="en-US" sz="22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3C7DC11-3C3D-7F2C-C77E-D4CAF8938F2F}"/>
              </a:ext>
            </a:extLst>
          </p:cNvPr>
          <p:cNvSpPr/>
          <p:nvPr/>
        </p:nvSpPr>
        <p:spPr>
          <a:xfrm>
            <a:off x="773499" y="3422687"/>
            <a:ext cx="3004458" cy="156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sulphates increase with score; volatile acidity, chlorides, density decrease as quality rises.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C1065AF-1123-68A7-9FC1-15A22F0F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64" y="1408394"/>
            <a:ext cx="10071951" cy="55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1322</Words>
  <Application>Microsoft Office PowerPoint</Application>
  <PresentationFormat>Personalizado</PresentationFormat>
  <Paragraphs>211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Open Sans</vt:lpstr>
      <vt:lpstr>Arial</vt:lpstr>
      <vt:lpstr>Bitter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Renato</dc:creator>
  <cp:lastModifiedBy>renato silva</cp:lastModifiedBy>
  <cp:revision>4</cp:revision>
  <dcterms:created xsi:type="dcterms:W3CDTF">2026-02-20T13:25:10Z</dcterms:created>
  <dcterms:modified xsi:type="dcterms:W3CDTF">2026-02-24T09:57:18Z</dcterms:modified>
</cp:coreProperties>
</file>